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46A198-CFDC-408A-AF6A-8236E0A203A6}" v="4" dt="2025-01-07T03:00:46.041"/>
    <p1510:client id="{4DBFD5C9-74E8-4BFF-B429-DF43CC5C9A75}" v="82" dt="2025-01-07T13:47:39.553"/>
    <p1510:client id="{E60885C9-52E4-419D-AC73-A8B3817CCABD}" v="107" dt="2025-01-06T23:40:42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94cf052f5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94cf052f5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906df53b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c906df53b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94cf052f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c94cf052f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906df53b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c906df53b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6bcecb5f4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6bcecb5f4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6bcecb5f4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6bcecb5f4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6bcecb5f4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6bcecb5f4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0cd80f264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0cd80f264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6bcecb5f4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6bcecb5f4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0cd80f264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0cd80f264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0cd80f264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0cd80f264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d30a0007a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0d30a0007a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0cd80f264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0cd80f264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0cd80f264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0cd80f264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0cd80f264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0cd80f264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0d30a0007a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0d30a0007a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0cd80f264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0cd80f264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cd80f264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0cd80f264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287ed7bea2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287ed7bea2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287ed7bea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287ed7bea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287ed7bea2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287ed7bea2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287ed7bea2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287ed7bea2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d30a0007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d30a0007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6d7b8ec3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6d7b8ec3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d30a0007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d30a0007a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c8e3f4570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c8e3f4570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6bcecb5f4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6bcecb5f4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d30a0007a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0d30a0007a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632d7426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1632d7426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ca807472c8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ca807472c8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296250"/>
            <a:ext cx="8222100" cy="24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390525" y="340138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i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8" name="Google Shape;48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162808" y="258556"/>
            <a:ext cx="5070492" cy="33874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Simulating Cosmic Ray Feedback in the Resolved ISM: </a:t>
            </a:r>
            <a:endParaRPr lang="en-US" sz="4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Star Formation and Outflows</a:t>
            </a:r>
            <a:endParaRPr sz="4000"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230350" y="3730125"/>
            <a:ext cx="5103600" cy="9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1100" b="1" dirty="0"/>
              <a:t>Brandon Sike</a:t>
            </a:r>
            <a:r>
              <a:rPr lang="en" sz="1100" dirty="0"/>
              <a:t> (UM), Mateusz Ruszkowski (UM), Christoph Pfrommer (AIP), Timon Thomas (AIP), Matthias Weber (AIP), Peng Oh (UCSB), Oleg </a:t>
            </a:r>
            <a:r>
              <a:rPr lang="en" sz="1100" dirty="0" err="1"/>
              <a:t>Gnedin</a:t>
            </a:r>
            <a:r>
              <a:rPr lang="en" sz="1100" dirty="0"/>
              <a:t> (UM), Bill Chen (UM). With funding from NSF, ACCESS, NASA, and UM.</a:t>
            </a:r>
            <a:endParaRPr lang="en-US" sz="1100" dirty="0"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2"/>
          </p:nvPr>
        </p:nvSpPr>
        <p:spPr>
          <a:xfrm>
            <a:off x="154150" y="4675825"/>
            <a:ext cx="48183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800" dirty="0"/>
              <a:t>Rencontres du Vietnam TMEX 2025, January 8th, 2025</a:t>
            </a:r>
            <a:endParaRPr sz="800" dirty="0"/>
          </a:p>
        </p:txBody>
      </p:sp>
      <p:pic>
        <p:nvPicPr>
          <p:cNvPr id="71" name="Google Shape;71;p13"/>
          <p:cNvPicPr preferRelativeResize="0"/>
          <p:nvPr/>
        </p:nvPicPr>
        <p:blipFill rotWithShape="1">
          <a:blip r:embed="rId3">
            <a:alphaModFix/>
          </a:blip>
          <a:srcRect t="25704" b="26185"/>
          <a:stretch/>
        </p:blipFill>
        <p:spPr>
          <a:xfrm>
            <a:off x="5346650" y="0"/>
            <a:ext cx="13364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 rotWithShape="1">
          <a:blip r:embed="rId4">
            <a:alphaModFix/>
          </a:blip>
          <a:srcRect l="56944" t="29046" r="30324" b="21955"/>
          <a:stretch/>
        </p:blipFill>
        <p:spPr>
          <a:xfrm flipH="1">
            <a:off x="6822572" y="0"/>
            <a:ext cx="1336428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13"/>
          <p:cNvCxnSpPr/>
          <p:nvPr/>
        </p:nvCxnSpPr>
        <p:spPr>
          <a:xfrm>
            <a:off x="408325" y="3671025"/>
            <a:ext cx="442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 Transport</a:t>
            </a:r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body" idx="4294967295"/>
          </p:nvPr>
        </p:nvSpPr>
        <p:spPr>
          <a:xfrm>
            <a:off x="471900" y="3792350"/>
            <a:ext cx="8222100" cy="8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Advection, diffusion, and streaming are regulated by magnetic fields and Alfvén waves.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 b="1"/>
              <a:t>Energy is transported along magnetic fields at </a:t>
            </a:r>
            <a:endParaRPr sz="1500" b="1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Real CR transport is a combination of these modes.</a:t>
            </a:r>
            <a:endParaRPr sz="1500"/>
          </a:p>
        </p:txBody>
      </p:sp>
      <p:sp>
        <p:nvSpPr>
          <p:cNvPr id="236" name="Google Shape;236;p22"/>
          <p:cNvSpPr txBox="1"/>
          <p:nvPr/>
        </p:nvSpPr>
        <p:spPr>
          <a:xfrm>
            <a:off x="1511775" y="3384050"/>
            <a:ext cx="28746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Adapted from Thomas et. al. 2020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7" name="Google Shape;2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6889" y="4122157"/>
            <a:ext cx="1499598" cy="2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1775" y="922178"/>
            <a:ext cx="5999550" cy="253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 Transport: Damping Processes</a:t>
            </a:r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body" idx="4294967295"/>
          </p:nvPr>
        </p:nvSpPr>
        <p:spPr>
          <a:xfrm>
            <a:off x="460950" y="813788"/>
            <a:ext cx="8222100" cy="11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CRs are confined by Alfvén waves, Alfvén waves are damped.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Nonlinear Landau damping (NLLD) is energy loss from beat waves, </a:t>
            </a:r>
            <a:r>
              <a:rPr lang="en" sz="1500" b="1"/>
              <a:t>sets universal coupling</a:t>
            </a:r>
            <a:r>
              <a:rPr lang="en" sz="1500"/>
              <a:t>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Ion neutral damping (IND) is ~frictional loss from ion/neutral collisions, </a:t>
            </a:r>
            <a:r>
              <a:rPr lang="en" sz="1500" b="1"/>
              <a:t>decouples CRs from neutral regions</a:t>
            </a:r>
            <a:r>
              <a:rPr lang="en" sz="1500"/>
              <a:t>.</a:t>
            </a:r>
            <a:endParaRPr sz="1500"/>
          </a:p>
        </p:txBody>
      </p:sp>
      <p:pic>
        <p:nvPicPr>
          <p:cNvPr id="246" name="Google Shape;2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50025"/>
            <a:ext cx="3474675" cy="25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875" y="2450025"/>
            <a:ext cx="3474675" cy="2541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23"/>
          <p:cNvCxnSpPr/>
          <p:nvPr/>
        </p:nvCxnSpPr>
        <p:spPr>
          <a:xfrm>
            <a:off x="3677200" y="3986500"/>
            <a:ext cx="13173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9" name="Google Shape;249;p23"/>
          <p:cNvSpPr txBox="1"/>
          <p:nvPr/>
        </p:nvSpPr>
        <p:spPr>
          <a:xfrm>
            <a:off x="3765275" y="3523763"/>
            <a:ext cx="1145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Add IND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0" name="Google Shape;250;p23"/>
          <p:cNvCxnSpPr/>
          <p:nvPr/>
        </p:nvCxnSpPr>
        <p:spPr>
          <a:xfrm>
            <a:off x="639750" y="3070750"/>
            <a:ext cx="803100" cy="142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1" name="Google Shape;251;p23"/>
          <p:cNvCxnSpPr/>
          <p:nvPr/>
        </p:nvCxnSpPr>
        <p:spPr>
          <a:xfrm flipH="1">
            <a:off x="2310300" y="3042325"/>
            <a:ext cx="895500" cy="149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2" name="Google Shape;252;p23"/>
          <p:cNvCxnSpPr/>
          <p:nvPr/>
        </p:nvCxnSpPr>
        <p:spPr>
          <a:xfrm>
            <a:off x="639750" y="4289950"/>
            <a:ext cx="803100" cy="1422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3" name="Google Shape;253;p23"/>
          <p:cNvCxnSpPr/>
          <p:nvPr/>
        </p:nvCxnSpPr>
        <p:spPr>
          <a:xfrm flipH="1">
            <a:off x="2310300" y="4261525"/>
            <a:ext cx="895500" cy="1494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4" name="Google Shape;254;p23"/>
          <p:cNvCxnSpPr/>
          <p:nvPr/>
        </p:nvCxnSpPr>
        <p:spPr>
          <a:xfrm>
            <a:off x="5516550" y="3070750"/>
            <a:ext cx="803100" cy="142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5" name="Google Shape;255;p23"/>
          <p:cNvCxnSpPr/>
          <p:nvPr/>
        </p:nvCxnSpPr>
        <p:spPr>
          <a:xfrm flipH="1">
            <a:off x="7187100" y="3042325"/>
            <a:ext cx="895500" cy="149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6" name="Google Shape;256;p23"/>
          <p:cNvSpPr txBox="1"/>
          <p:nvPr/>
        </p:nvSpPr>
        <p:spPr>
          <a:xfrm>
            <a:off x="6589300" y="4307575"/>
            <a:ext cx="4548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X</a:t>
            </a:r>
            <a:endParaRPr sz="18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Questions:</a:t>
            </a:r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How does CR feedback affect the steady-state SFR and galactic outflow?</a:t>
            </a:r>
            <a:endParaRPr lang="en-US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How do CRs interact with multiphase gas in the wind?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b="1" u="sng"/>
              <a:t>Does ion-neutral damping prevent CRs from providing effective feedback?</a:t>
            </a:r>
            <a:endParaRPr b="1" u="sng"/>
          </a:p>
        </p:txBody>
      </p:sp>
      <p:sp>
        <p:nvSpPr>
          <p:cNvPr id="263" name="Google Shape;263;p2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</a:t>
            </a:r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ISM Tallbox</a:t>
            </a:r>
            <a:endParaRPr/>
          </a:p>
        </p:txBody>
      </p:sp>
      <p:sp>
        <p:nvSpPr>
          <p:cNvPr id="275" name="Google Shape;275;p26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Use AREPO (Springel 2010)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1 kpc * 1 kpc * 8 kpc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Σgas = 10 Msun / pc^2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10 Msun resolution in the ISM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~3 pc resolution in the wind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Live MHD, stellar feedback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Nonequilibrium ionization model CRISP</a:t>
            </a:r>
            <a:endParaRPr/>
          </a:p>
        </p:txBody>
      </p:sp>
      <p:grpSp>
        <p:nvGrpSpPr>
          <p:cNvPr id="276" name="Google Shape;276;p26"/>
          <p:cNvGrpSpPr/>
          <p:nvPr/>
        </p:nvGrpSpPr>
        <p:grpSpPr>
          <a:xfrm>
            <a:off x="7303650" y="160050"/>
            <a:ext cx="1327425" cy="4823400"/>
            <a:chOff x="7608450" y="160050"/>
            <a:chExt cx="1327425" cy="4823400"/>
          </a:xfrm>
        </p:grpSpPr>
        <p:sp>
          <p:nvSpPr>
            <p:cNvPr id="277" name="Google Shape;277;p26"/>
            <p:cNvSpPr/>
            <p:nvPr/>
          </p:nvSpPr>
          <p:spPr>
            <a:xfrm>
              <a:off x="7608450" y="2467650"/>
              <a:ext cx="1327200" cy="203400"/>
            </a:xfrm>
            <a:prstGeom prst="parallelogram">
              <a:avLst>
                <a:gd name="adj" fmla="val 171687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8" name="Google Shape;278;p26"/>
            <p:cNvSpPr/>
            <p:nvPr/>
          </p:nvSpPr>
          <p:spPr>
            <a:xfrm>
              <a:off x="7608450" y="355700"/>
              <a:ext cx="980400" cy="2307600"/>
            </a:xfrm>
            <a:prstGeom prst="rect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79" name="Google Shape;279;p26"/>
            <p:cNvCxnSpPr/>
            <p:nvPr/>
          </p:nvCxnSpPr>
          <p:spPr>
            <a:xfrm rot="10800000">
              <a:off x="8935650" y="160050"/>
              <a:ext cx="0" cy="23076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26"/>
            <p:cNvCxnSpPr/>
            <p:nvPr/>
          </p:nvCxnSpPr>
          <p:spPr>
            <a:xfrm rot="10800000">
              <a:off x="7960225" y="160050"/>
              <a:ext cx="0" cy="23076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81" name="Google Shape;281;p26"/>
            <p:cNvSpPr/>
            <p:nvPr/>
          </p:nvSpPr>
          <p:spPr>
            <a:xfrm>
              <a:off x="7608450" y="160050"/>
              <a:ext cx="1327200" cy="203400"/>
            </a:xfrm>
            <a:prstGeom prst="parallelogram">
              <a:avLst>
                <a:gd name="adj" fmla="val 171687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7608450" y="2663300"/>
              <a:ext cx="980400" cy="2307600"/>
            </a:xfrm>
            <a:prstGeom prst="rect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83" name="Google Shape;283;p26"/>
            <p:cNvCxnSpPr/>
            <p:nvPr/>
          </p:nvCxnSpPr>
          <p:spPr>
            <a:xfrm rot="10800000">
              <a:off x="8935650" y="2467650"/>
              <a:ext cx="0" cy="23076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26"/>
            <p:cNvCxnSpPr/>
            <p:nvPr/>
          </p:nvCxnSpPr>
          <p:spPr>
            <a:xfrm rot="10800000">
              <a:off x="7960225" y="2467650"/>
              <a:ext cx="0" cy="23076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26"/>
            <p:cNvCxnSpPr/>
            <p:nvPr/>
          </p:nvCxnSpPr>
          <p:spPr>
            <a:xfrm rot="10800000" flipH="1">
              <a:off x="8588775" y="4769675"/>
              <a:ext cx="347100" cy="2082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26"/>
            <p:cNvCxnSpPr/>
            <p:nvPr/>
          </p:nvCxnSpPr>
          <p:spPr>
            <a:xfrm rot="10800000" flipH="1">
              <a:off x="7608450" y="4775250"/>
              <a:ext cx="347100" cy="2082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26"/>
            <p:cNvCxnSpPr/>
            <p:nvPr/>
          </p:nvCxnSpPr>
          <p:spPr>
            <a:xfrm>
              <a:off x="7964125" y="4778350"/>
              <a:ext cx="971700" cy="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pic>
        <p:nvPicPr>
          <p:cNvPr id="288" name="Google Shape;288;p26"/>
          <p:cNvPicPr preferRelativeResize="0"/>
          <p:nvPr/>
        </p:nvPicPr>
        <p:blipFill rotWithShape="1">
          <a:blip r:embed="rId3">
            <a:alphaModFix/>
          </a:blip>
          <a:srcRect l="11371" t="7719" r="15029" b="17908"/>
          <a:stretch/>
        </p:blipFill>
        <p:spPr>
          <a:xfrm>
            <a:off x="3973400" y="680488"/>
            <a:ext cx="2567949" cy="263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6"/>
          <p:cNvPicPr preferRelativeResize="0"/>
          <p:nvPr/>
        </p:nvPicPr>
        <p:blipFill rotWithShape="1">
          <a:blip r:embed="rId4">
            <a:alphaModFix/>
          </a:blip>
          <a:srcRect t="13334" b="14275"/>
          <a:stretch/>
        </p:blipFill>
        <p:spPr>
          <a:xfrm>
            <a:off x="3973400" y="3722333"/>
            <a:ext cx="2567949" cy="74067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6"/>
          <p:cNvSpPr/>
          <p:nvPr/>
        </p:nvSpPr>
        <p:spPr>
          <a:xfrm>
            <a:off x="5665125" y="2176350"/>
            <a:ext cx="273900" cy="270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26"/>
          <p:cNvSpPr/>
          <p:nvPr/>
        </p:nvSpPr>
        <p:spPr>
          <a:xfrm>
            <a:off x="5760550" y="3808550"/>
            <a:ext cx="178500" cy="590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2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93" name="Google Shape;293;p26"/>
          <p:cNvSpPr txBox="1"/>
          <p:nvPr/>
        </p:nvSpPr>
        <p:spPr>
          <a:xfrm>
            <a:off x="3973400" y="3317850"/>
            <a:ext cx="256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Face-on spiral galaxy NGC 3982, NASA, ESA, and the Hubble Heritage Team (STScI/AURA)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26"/>
          <p:cNvSpPr txBox="1"/>
          <p:nvPr/>
        </p:nvSpPr>
        <p:spPr>
          <a:xfrm>
            <a:off x="3973375" y="4473900"/>
            <a:ext cx="256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Edge-on spiral galaxy NGC 5907, ESA/Hubble &amp; NASA, R. de Jong. Acknowledgement: Judy Schmidt (Geckzilla)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7"/>
          <p:cNvSpPr txBox="1">
            <a:spLocks noGrp="1"/>
          </p:cNvSpPr>
          <p:nvPr>
            <p:ph type="title"/>
          </p:nvPr>
        </p:nvSpPr>
        <p:spPr>
          <a:xfrm>
            <a:off x="226078" y="182747"/>
            <a:ext cx="2808000" cy="12777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Alfvén-Wave Regulated CRMHD</a:t>
            </a:r>
            <a:endParaRPr/>
          </a:p>
        </p:txBody>
      </p:sp>
      <p:sp>
        <p:nvSpPr>
          <p:cNvPr id="300" name="Google Shape;300;p2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Thomas &amp; Pfrommer (2019)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Two-moment model which follows advection + streaming + diffusion and both NLLD and IND calculated on-the-fly.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Matches radio observations well.</a:t>
            </a:r>
            <a:endParaRPr/>
          </a:p>
        </p:txBody>
      </p:sp>
      <p:sp>
        <p:nvSpPr>
          <p:cNvPr id="301" name="Google Shape;301;p2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02" name="Google Shape;30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7650" y="804550"/>
            <a:ext cx="2570426" cy="309219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7"/>
          <p:cNvSpPr txBox="1"/>
          <p:nvPr/>
        </p:nvSpPr>
        <p:spPr>
          <a:xfrm>
            <a:off x="3361188" y="3896750"/>
            <a:ext cx="2421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Thomas &amp; Pfrommer (2019)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4" name="Google Shape;30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5250" y="552100"/>
            <a:ext cx="2674077" cy="205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5250" y="2606575"/>
            <a:ext cx="2674073" cy="158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7"/>
          <p:cNvSpPr txBox="1"/>
          <p:nvPr/>
        </p:nvSpPr>
        <p:spPr>
          <a:xfrm>
            <a:off x="6155238" y="4493625"/>
            <a:ext cx="2421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Chiu et al. (2024)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" name="Google Shape;30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8650" y="4056900"/>
            <a:ext cx="2408625" cy="37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Cases</a:t>
            </a:r>
            <a:endParaRPr/>
          </a:p>
        </p:txBody>
      </p:sp>
      <p:sp>
        <p:nvSpPr>
          <p:cNvPr id="313" name="Google Shape;313;p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(“MHD”): No CRs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(“CR-A”): CRs with only advection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(“CR-NL”): CRs with two-moment CRMHD (advection + streaming + diffusion) and only NLLD. </a:t>
            </a:r>
            <a:r>
              <a:rPr lang="en" b="1"/>
              <a:t>Uniform coupling of CRs to gas.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(“CR-NL-IN”): CRs with two-moment CRMHD (advection + streaming + diffusion) and both NLLD and IND. </a:t>
            </a:r>
            <a:r>
              <a:rPr lang="en" b="1"/>
              <a:t>Full physics; CRs decouple from neutral gas.</a:t>
            </a:r>
            <a:endParaRPr b="1"/>
          </a:p>
        </p:txBody>
      </p:sp>
      <p:sp>
        <p:nvSpPr>
          <p:cNvPr id="314" name="Google Shape;314;p2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"/>
          <p:cNvSpPr txBox="1">
            <a:spLocks noGrp="1"/>
          </p:cNvSpPr>
          <p:nvPr>
            <p:ph type="title"/>
          </p:nvPr>
        </p:nvSpPr>
        <p:spPr>
          <a:xfrm>
            <a:off x="460950" y="7699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320" name="Google Shape;320;p2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21" name="Google Shape;3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235725"/>
            <a:ext cx="7873150" cy="20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4328575"/>
            <a:ext cx="5867400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</a:t>
            </a:r>
            <a:endParaRPr/>
          </a:p>
        </p:txBody>
      </p:sp>
      <p:sp>
        <p:nvSpPr>
          <p:cNvPr id="328" name="Google Shape;328;p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" name="out">
            <a:hlinkClick r:id="" action="ppaction://media"/>
            <a:extLst>
              <a:ext uri="{FF2B5EF4-FFF2-40B4-BE49-F238E27FC236}">
                <a16:creationId xmlns:a16="http://schemas.microsoft.com/office/drawing/2014/main" id="{7BDEDD23-8259-B447-6411-33C82C107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6855" y="525"/>
            <a:ext cx="6610291" cy="4649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1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CRs cause the wind to display higher column densities.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Pure MHD case has the most visible excavation due to large regions of low-density, SN-heated gas.</a:t>
            </a:r>
            <a:endParaRPr/>
          </a:p>
        </p:txBody>
      </p:sp>
      <p:sp>
        <p:nvSpPr>
          <p:cNvPr id="335" name="Google Shape;335;p3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19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336" name="Google Shape;3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125" y="57038"/>
            <a:ext cx="5029427" cy="502942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1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Column Density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Quick review of galactic feedback</a:t>
            </a:r>
            <a:endParaRPr sz="4100"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MHD is the hottest; supernovae-driven.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CRs in CR-NL can couple to cold gas in the wind, CRs in CR-NL-IN cannot.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b="1"/>
              <a:t>IND makes the wind moderately warmer</a:t>
            </a:r>
            <a:r>
              <a:rPr lang="en"/>
              <a:t>.</a:t>
            </a:r>
            <a:endParaRPr/>
          </a:p>
        </p:txBody>
      </p:sp>
      <p:sp>
        <p:nvSpPr>
          <p:cNvPr id="343" name="Google Shape;343;p3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20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344" name="Google Shape;3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6222" y="358553"/>
            <a:ext cx="4887247" cy="442566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2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Profiles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3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From highest to lowest: MHD, CR-NL-IN, CR-NL, CR-A.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b="1"/>
              <a:t>IND reduces the impact of CRs on the SFR.</a:t>
            </a:r>
            <a:endParaRPr sz="14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CRs in CR-A are extremely effective at preventing star formation, so we ignore that case.</a:t>
            </a:r>
            <a:endParaRPr/>
          </a:p>
        </p:txBody>
      </p:sp>
      <p:sp>
        <p:nvSpPr>
          <p:cNvPr id="351" name="Google Shape;351;p3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21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352" name="Google Shape;3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600" y="375738"/>
            <a:ext cx="2942658" cy="439202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3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 Formation Rate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4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 Forming Conditions</a:t>
            </a:r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60" name="Google Shape;360;p34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27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Trend in amount of star-forming gas here mirrors the SFRs from the previous slide.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CRs reduce the amount of star-forming gas.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b="1"/>
              <a:t>IND decouples CRs from dense, neutral gas, allowing gas to reach star-forming densities with less resistance.</a:t>
            </a:r>
            <a:endParaRPr sz="1400" b="1"/>
          </a:p>
        </p:txBody>
      </p:sp>
      <p:pic>
        <p:nvPicPr>
          <p:cNvPr id="361" name="Google Shape;3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0908" y="588538"/>
            <a:ext cx="2942658" cy="439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6100" y="1029550"/>
            <a:ext cx="1898174" cy="138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6100" y="2908234"/>
            <a:ext cx="1898174" cy="13881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34"/>
          <p:cNvCxnSpPr>
            <a:stCxn id="362" idx="2"/>
            <a:endCxn id="363" idx="0"/>
          </p:cNvCxnSpPr>
          <p:nvPr/>
        </p:nvCxnSpPr>
        <p:spPr>
          <a:xfrm>
            <a:off x="7915187" y="2417726"/>
            <a:ext cx="0" cy="4905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5" name="Google Shape;365;p34"/>
          <p:cNvSpPr txBox="1"/>
          <p:nvPr/>
        </p:nvSpPr>
        <p:spPr>
          <a:xfrm>
            <a:off x="7915175" y="2341525"/>
            <a:ext cx="10671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Add IND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Outflow &amp; Loading Factors</a:t>
            </a:r>
            <a:endParaRPr/>
          </a:p>
        </p:txBody>
      </p:sp>
      <p:sp>
        <p:nvSpPr>
          <p:cNvPr id="371" name="Google Shape;371;p35"/>
          <p:cNvSpPr txBox="1">
            <a:spLocks noGrp="1"/>
          </p:cNvSpPr>
          <p:nvPr>
            <p:ph type="body" idx="1"/>
          </p:nvPr>
        </p:nvSpPr>
        <p:spPr>
          <a:xfrm>
            <a:off x="226075" y="1311200"/>
            <a:ext cx="2808000" cy="29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MHD case has the lowest mass-loading factors, and the outflow becomes very weak by |z|=3kpc.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SFRs are not different enough to explain the differences in mass loading factors.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CR-driven winds have high CR energy loading factors.</a:t>
            </a:r>
            <a:endParaRPr/>
          </a:p>
        </p:txBody>
      </p:sp>
      <p:sp>
        <p:nvSpPr>
          <p:cNvPr id="372" name="Google Shape;372;p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73" name="Google Shape;373;p35"/>
          <p:cNvPicPr preferRelativeResize="0"/>
          <p:nvPr/>
        </p:nvPicPr>
        <p:blipFill rotWithShape="1">
          <a:blip r:embed="rId3">
            <a:alphaModFix/>
          </a:blip>
          <a:srcRect t="100" b="-99"/>
          <a:stretch/>
        </p:blipFill>
        <p:spPr>
          <a:xfrm>
            <a:off x="4952775" y="196049"/>
            <a:ext cx="2652949" cy="475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725" y="4408276"/>
            <a:ext cx="2910700" cy="2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6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Pure MHD outflow is the hottest and the fastest, but with lowest Mach numbers.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CR-NL outflow is the coldest and has the highest Mach numbers.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CR-NL-IN is cool/warm with intermediate Mach numbers.</a:t>
            </a:r>
            <a:endParaRPr/>
          </a:p>
        </p:txBody>
      </p:sp>
      <p:sp>
        <p:nvSpPr>
          <p:cNvPr id="380" name="Google Shape;380;p3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24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381" name="Google Shape;38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005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6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Outflow Phase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7"/>
          <p:cNvSpPr txBox="1">
            <a:spLocks noGrp="1"/>
          </p:cNvSpPr>
          <p:nvPr>
            <p:ph type="title"/>
          </p:nvPr>
        </p:nvSpPr>
        <p:spPr>
          <a:xfrm>
            <a:off x="226077" y="258181"/>
            <a:ext cx="2755570" cy="11631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Driving Multiphase Outflows</a:t>
            </a:r>
            <a:endParaRPr/>
          </a:p>
        </p:txBody>
      </p:sp>
      <p:sp>
        <p:nvSpPr>
          <p:cNvPr id="388" name="Google Shape;388;p3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89" name="Google Shape;389;p3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CRs are best at accelerating warm &amp; ionized gas, and bad at accelerating hot gas.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CRs provide little outward acceleration to cool and cold gas in the wind.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IND reduces the ability of CRs to accelerate gas, but not catastrophically.</a:t>
            </a:r>
            <a:endParaRPr/>
          </a:p>
        </p:txBody>
      </p:sp>
      <p:pic>
        <p:nvPicPr>
          <p:cNvPr id="390" name="Google Shape;3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378" y="152400"/>
            <a:ext cx="2547351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575" y="1421525"/>
            <a:ext cx="2711001" cy="27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In-Progress Work</a:t>
            </a:r>
            <a:endParaRPr/>
          </a:p>
        </p:txBody>
      </p:sp>
      <p:sp>
        <p:nvSpPr>
          <p:cNvPr id="397" name="Google Shape;397;p3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26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9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Ray Bottlenecks</a:t>
            </a:r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27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404" name="Google Shape;404;p39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 pressure becomes flat between density peaks (cold clouds).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 pressure stairsteps at the cold clouds.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Consequence of self-confined transport.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Investigate observable properties, bottleneck demographics, and dynamical consequences (if any).</a:t>
            </a:r>
            <a:endParaRPr/>
          </a:p>
        </p:txBody>
      </p:sp>
      <p:pic>
        <p:nvPicPr>
          <p:cNvPr id="405" name="Google Shape;4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350" y="2480077"/>
            <a:ext cx="2527376" cy="202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350" y="383182"/>
            <a:ext cx="2527376" cy="202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8375" y="383187"/>
            <a:ext cx="2527376" cy="202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8375" y="2480088"/>
            <a:ext cx="2527376" cy="202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0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Gamma Rays and Calorimetry</a:t>
            </a:r>
            <a:endParaRPr/>
          </a:p>
        </p:txBody>
      </p:sp>
      <p:sp>
        <p:nvSpPr>
          <p:cNvPr id="414" name="Google Shape;414;p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IND decouples CRs from dense regions, implying decreased hadronic gamma ray emission.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Less gamma ray “losses” means more CRs available for wind-driving.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Investigate the effect of IND on gamma ray observables and CR proton calorimetry.</a:t>
            </a:r>
            <a:endParaRPr/>
          </a:p>
        </p:txBody>
      </p:sp>
      <p:sp>
        <p:nvSpPr>
          <p:cNvPr id="415" name="Google Shape;415;p4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29148C-3147-19A5-A33A-5D0F5B680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376" y="491280"/>
            <a:ext cx="5399545" cy="416093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1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 Clusters</a:t>
            </a:r>
            <a:endParaRPr/>
          </a:p>
        </p:txBody>
      </p:sp>
      <p:sp>
        <p:nvSpPr>
          <p:cNvPr id="422" name="Google Shape;422;p41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Mass resolution allows us to form bound star clusters of particles with similar ages.</a:t>
            </a:r>
            <a:endParaRPr/>
          </a:p>
          <a:p>
            <a:pPr>
              <a:lnSpc>
                <a:spcPct val="114999"/>
              </a:lnSpc>
            </a:pPr>
            <a:r>
              <a:rPr lang="en" dirty="0"/>
              <a:t>All models produce a similar (reasonable) mass function.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Investigate the effect of CRs on star cluster properties.</a:t>
            </a:r>
            <a:endParaRPr/>
          </a:p>
        </p:txBody>
      </p:sp>
      <p:sp>
        <p:nvSpPr>
          <p:cNvPr id="423" name="Google Shape;423;p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424" name="Google Shape;42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778" y="152400"/>
            <a:ext cx="4466493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025" y="3312918"/>
            <a:ext cx="3034076" cy="1601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2302525" y="3707225"/>
            <a:ext cx="1632900" cy="11613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696425" y="1749875"/>
            <a:ext cx="1470000" cy="10962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Galactic Feedback (Before Cosmic Rays)</a:t>
            </a: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7075875" y="1670250"/>
            <a:ext cx="1425600" cy="12927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9" name="Google Shape;89;p15"/>
          <p:cNvCxnSpPr/>
          <p:nvPr/>
        </p:nvCxnSpPr>
        <p:spPr>
          <a:xfrm>
            <a:off x="1978100" y="2793775"/>
            <a:ext cx="622200" cy="9636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Google Shape;90;p15"/>
          <p:cNvCxnSpPr/>
          <p:nvPr/>
        </p:nvCxnSpPr>
        <p:spPr>
          <a:xfrm rot="10800000" flipH="1">
            <a:off x="6749100" y="2945150"/>
            <a:ext cx="597300" cy="863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1" name="Google Shape;91;p15"/>
          <p:cNvCxnSpPr/>
          <p:nvPr/>
        </p:nvCxnSpPr>
        <p:spPr>
          <a:xfrm rot="10800000">
            <a:off x="5049500" y="2054263"/>
            <a:ext cx="627900" cy="15843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" name="Google Shape;92;p15"/>
          <p:cNvCxnSpPr/>
          <p:nvPr/>
        </p:nvCxnSpPr>
        <p:spPr>
          <a:xfrm flipH="1">
            <a:off x="3455788" y="2095188"/>
            <a:ext cx="567000" cy="14895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" name="Google Shape;93;p15"/>
          <p:cNvCxnSpPr/>
          <p:nvPr/>
        </p:nvCxnSpPr>
        <p:spPr>
          <a:xfrm>
            <a:off x="4039388" y="4470300"/>
            <a:ext cx="11499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4" name="Google Shape;94;p15"/>
          <p:cNvCxnSpPr/>
          <p:nvPr/>
        </p:nvCxnSpPr>
        <p:spPr>
          <a:xfrm rot="10800000">
            <a:off x="4018988" y="3930025"/>
            <a:ext cx="1190700" cy="111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5" name="Google Shape;95;p15"/>
          <p:cNvSpPr/>
          <p:nvPr/>
        </p:nvSpPr>
        <p:spPr>
          <a:xfrm>
            <a:off x="1000484" y="2206933"/>
            <a:ext cx="861900" cy="1821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5"/>
          <p:cNvSpPr/>
          <p:nvPr/>
        </p:nvSpPr>
        <p:spPr>
          <a:xfrm>
            <a:off x="1303290" y="2181792"/>
            <a:ext cx="256200" cy="232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5"/>
          <p:cNvSpPr/>
          <p:nvPr/>
        </p:nvSpPr>
        <p:spPr>
          <a:xfrm>
            <a:off x="4145050" y="1357211"/>
            <a:ext cx="8619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5"/>
          <p:cNvSpPr/>
          <p:nvPr/>
        </p:nvSpPr>
        <p:spPr>
          <a:xfrm>
            <a:off x="4447882" y="1330529"/>
            <a:ext cx="256200" cy="2466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7316825" y="2205416"/>
            <a:ext cx="943800" cy="2223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7648433" y="2174709"/>
            <a:ext cx="280500" cy="2838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2647146" y="3930014"/>
            <a:ext cx="943800" cy="2301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2978722" y="3898225"/>
            <a:ext cx="280500" cy="2937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3" name="Google Shape;103;p15"/>
          <p:cNvCxnSpPr/>
          <p:nvPr/>
        </p:nvCxnSpPr>
        <p:spPr>
          <a:xfrm>
            <a:off x="962250" y="1993525"/>
            <a:ext cx="151500" cy="1911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4" name="Google Shape;104;p15"/>
          <p:cNvSpPr/>
          <p:nvPr/>
        </p:nvSpPr>
        <p:spPr>
          <a:xfrm>
            <a:off x="3281883" y="3973957"/>
            <a:ext cx="126600" cy="10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3442865" y="4030819"/>
            <a:ext cx="126600" cy="10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2798938" y="4087681"/>
            <a:ext cx="126600" cy="10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2745277" y="3917095"/>
            <a:ext cx="126600" cy="10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4260377" y="963900"/>
            <a:ext cx="137934" cy="364272"/>
          </a:xfrm>
          <a:custGeom>
            <a:avLst/>
            <a:gdLst/>
            <a:ahLst/>
            <a:cxnLst/>
            <a:rect l="l" t="t" r="r" b="b"/>
            <a:pathLst>
              <a:path w="8578" h="23265" extrusionOk="0">
                <a:moveTo>
                  <a:pt x="39" y="23266"/>
                </a:moveTo>
                <a:cubicBezTo>
                  <a:pt x="197" y="19392"/>
                  <a:pt x="-435" y="99"/>
                  <a:pt x="988" y="20"/>
                </a:cubicBezTo>
                <a:cubicBezTo>
                  <a:pt x="2411" y="-59"/>
                  <a:pt x="7313" y="18996"/>
                  <a:pt x="8578" y="22791"/>
                </a:cubicBezTo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</p:spPr>
      </p:sp>
      <p:sp>
        <p:nvSpPr>
          <p:cNvPr id="109" name="Google Shape;109;p15"/>
          <p:cNvSpPr/>
          <p:nvPr/>
        </p:nvSpPr>
        <p:spPr>
          <a:xfrm rot="630015">
            <a:off x="4770606" y="963725"/>
            <a:ext cx="137797" cy="364639"/>
          </a:xfrm>
          <a:custGeom>
            <a:avLst/>
            <a:gdLst/>
            <a:ahLst/>
            <a:cxnLst/>
            <a:rect l="l" t="t" r="r" b="b"/>
            <a:pathLst>
              <a:path w="8578" h="23265" extrusionOk="0">
                <a:moveTo>
                  <a:pt x="39" y="23266"/>
                </a:moveTo>
                <a:cubicBezTo>
                  <a:pt x="197" y="19392"/>
                  <a:pt x="-435" y="99"/>
                  <a:pt x="988" y="20"/>
                </a:cubicBezTo>
                <a:cubicBezTo>
                  <a:pt x="2411" y="-59"/>
                  <a:pt x="7313" y="18996"/>
                  <a:pt x="8578" y="22791"/>
                </a:cubicBezTo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110" name="Google Shape;110;p15"/>
          <p:cNvCxnSpPr/>
          <p:nvPr/>
        </p:nvCxnSpPr>
        <p:spPr>
          <a:xfrm rot="10800000">
            <a:off x="7554596" y="1855687"/>
            <a:ext cx="167100" cy="2565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1" name="Google Shape;111;p15"/>
          <p:cNvCxnSpPr/>
          <p:nvPr/>
        </p:nvCxnSpPr>
        <p:spPr>
          <a:xfrm rot="10800000" flipH="1">
            <a:off x="7855332" y="1855828"/>
            <a:ext cx="75300" cy="2478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2" name="Google Shape;112;p15"/>
          <p:cNvSpPr txBox="1"/>
          <p:nvPr/>
        </p:nvSpPr>
        <p:spPr>
          <a:xfrm>
            <a:off x="614975" y="2411275"/>
            <a:ext cx="16329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Inflow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2544050" y="4190566"/>
            <a:ext cx="11499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Star Formation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3938624" y="1519763"/>
            <a:ext cx="12654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Fountain Flow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3901275" y="807450"/>
            <a:ext cx="1340100" cy="12927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5293238" y="3724975"/>
            <a:ext cx="1632900" cy="11613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5637858" y="3947764"/>
            <a:ext cx="943800" cy="2301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15"/>
          <p:cNvSpPr/>
          <p:nvPr/>
        </p:nvSpPr>
        <p:spPr>
          <a:xfrm>
            <a:off x="5969434" y="3915975"/>
            <a:ext cx="280500" cy="2937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5534738" y="4344466"/>
            <a:ext cx="11499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Supernovae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5"/>
          <p:cNvSpPr/>
          <p:nvPr/>
        </p:nvSpPr>
        <p:spPr>
          <a:xfrm>
            <a:off x="5731150" y="3976825"/>
            <a:ext cx="205416" cy="182088"/>
          </a:xfrm>
          <a:prstGeom prst="irregularSeal2">
            <a:avLst/>
          </a:prstGeom>
          <a:solidFill>
            <a:schemeClr val="accent3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5"/>
          <p:cNvSpPr/>
          <p:nvPr/>
        </p:nvSpPr>
        <p:spPr>
          <a:xfrm rot="7857640">
            <a:off x="6282768" y="3971764"/>
            <a:ext cx="205443" cy="182090"/>
          </a:xfrm>
          <a:prstGeom prst="irregularSeal2">
            <a:avLst/>
          </a:prstGeom>
          <a:solidFill>
            <a:schemeClr val="accent3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7213763" y="2521016"/>
            <a:ext cx="11499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Outflow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31" name="Google Shape;431;p4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dirty="0"/>
              <a:t>Ion-neutral damping does not prevent CRs from providing effective feedback.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Ion-neutral damping reduces the effect of CRs on the SFR.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Full-physics CR-driven wind is primarily warm with moderate mass loading and high CR energy loading.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Also bottlenecks, gamma rays, and star clusters.</a:t>
            </a:r>
            <a:endParaRPr dirty="0"/>
          </a:p>
        </p:txBody>
      </p:sp>
      <p:sp>
        <p:nvSpPr>
          <p:cNvPr id="432" name="Google Shape;432;p4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C8EF0C-AFD1-563A-FA66-58C59F229063}"/>
              </a:ext>
            </a:extLst>
          </p:cNvPr>
          <p:cNvSpPr txBox="1"/>
          <p:nvPr/>
        </p:nvSpPr>
        <p:spPr>
          <a:xfrm>
            <a:off x="152419" y="4506058"/>
            <a:ext cx="72493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1800" dirty="0">
                <a:solidFill>
                  <a:srgbClr val="737373"/>
                </a:solidFill>
                <a:latin typeface="Roboto"/>
                <a:ea typeface="Roboto"/>
                <a:cs typeface="Roboto"/>
              </a:rPr>
              <a:t>See astro.brsike.com/tmex2025 for slides and contact info.</a:t>
            </a:r>
            <a:endParaRPr lang="en-US" dirty="0"/>
          </a:p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/>
          <p:nvPr/>
        </p:nvSpPr>
        <p:spPr>
          <a:xfrm>
            <a:off x="2302525" y="3707225"/>
            <a:ext cx="1632900" cy="11613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696425" y="1749875"/>
            <a:ext cx="1470000" cy="10962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Galactic Feedback (With Cosmic Rays)</a:t>
            </a:r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31" name="Google Shape;131;p16"/>
          <p:cNvSpPr/>
          <p:nvPr/>
        </p:nvSpPr>
        <p:spPr>
          <a:xfrm>
            <a:off x="7075875" y="1670250"/>
            <a:ext cx="1425600" cy="12927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1000484" y="2206933"/>
            <a:ext cx="861900" cy="1821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1303290" y="2181792"/>
            <a:ext cx="256200" cy="232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4145050" y="1357211"/>
            <a:ext cx="8619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6"/>
          <p:cNvSpPr/>
          <p:nvPr/>
        </p:nvSpPr>
        <p:spPr>
          <a:xfrm>
            <a:off x="4447882" y="1330529"/>
            <a:ext cx="256200" cy="2466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7316825" y="2205416"/>
            <a:ext cx="943800" cy="2223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6"/>
          <p:cNvSpPr/>
          <p:nvPr/>
        </p:nvSpPr>
        <p:spPr>
          <a:xfrm>
            <a:off x="7648433" y="2174709"/>
            <a:ext cx="280500" cy="2838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6"/>
          <p:cNvSpPr/>
          <p:nvPr/>
        </p:nvSpPr>
        <p:spPr>
          <a:xfrm>
            <a:off x="2647146" y="3930014"/>
            <a:ext cx="943800" cy="2301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2978722" y="3898225"/>
            <a:ext cx="280500" cy="2937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0" name="Google Shape;140;p16"/>
          <p:cNvCxnSpPr/>
          <p:nvPr/>
        </p:nvCxnSpPr>
        <p:spPr>
          <a:xfrm>
            <a:off x="962250" y="1993525"/>
            <a:ext cx="151500" cy="1911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" name="Google Shape;141;p16"/>
          <p:cNvSpPr/>
          <p:nvPr/>
        </p:nvSpPr>
        <p:spPr>
          <a:xfrm>
            <a:off x="3281883" y="3973957"/>
            <a:ext cx="126600" cy="10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3442865" y="4030819"/>
            <a:ext cx="126600" cy="10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2798938" y="4087681"/>
            <a:ext cx="126600" cy="10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16"/>
          <p:cNvSpPr/>
          <p:nvPr/>
        </p:nvSpPr>
        <p:spPr>
          <a:xfrm>
            <a:off x="2745277" y="3917095"/>
            <a:ext cx="126600" cy="10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16"/>
          <p:cNvSpPr/>
          <p:nvPr/>
        </p:nvSpPr>
        <p:spPr>
          <a:xfrm>
            <a:off x="4260377" y="963900"/>
            <a:ext cx="137934" cy="364272"/>
          </a:xfrm>
          <a:custGeom>
            <a:avLst/>
            <a:gdLst/>
            <a:ahLst/>
            <a:cxnLst/>
            <a:rect l="l" t="t" r="r" b="b"/>
            <a:pathLst>
              <a:path w="8578" h="23265" extrusionOk="0">
                <a:moveTo>
                  <a:pt x="39" y="23266"/>
                </a:moveTo>
                <a:cubicBezTo>
                  <a:pt x="197" y="19392"/>
                  <a:pt x="-435" y="99"/>
                  <a:pt x="988" y="20"/>
                </a:cubicBezTo>
                <a:cubicBezTo>
                  <a:pt x="2411" y="-59"/>
                  <a:pt x="7313" y="18996"/>
                  <a:pt x="8578" y="22791"/>
                </a:cubicBezTo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</p:spPr>
      </p:sp>
      <p:sp>
        <p:nvSpPr>
          <p:cNvPr id="146" name="Google Shape;146;p16"/>
          <p:cNvSpPr/>
          <p:nvPr/>
        </p:nvSpPr>
        <p:spPr>
          <a:xfrm rot="630015">
            <a:off x="4770606" y="963725"/>
            <a:ext cx="137797" cy="364639"/>
          </a:xfrm>
          <a:custGeom>
            <a:avLst/>
            <a:gdLst/>
            <a:ahLst/>
            <a:cxnLst/>
            <a:rect l="l" t="t" r="r" b="b"/>
            <a:pathLst>
              <a:path w="8578" h="23265" extrusionOk="0">
                <a:moveTo>
                  <a:pt x="39" y="23266"/>
                </a:moveTo>
                <a:cubicBezTo>
                  <a:pt x="197" y="19392"/>
                  <a:pt x="-435" y="99"/>
                  <a:pt x="988" y="20"/>
                </a:cubicBezTo>
                <a:cubicBezTo>
                  <a:pt x="2411" y="-59"/>
                  <a:pt x="7313" y="18996"/>
                  <a:pt x="8578" y="22791"/>
                </a:cubicBezTo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147" name="Google Shape;147;p16"/>
          <p:cNvCxnSpPr/>
          <p:nvPr/>
        </p:nvCxnSpPr>
        <p:spPr>
          <a:xfrm rot="10800000">
            <a:off x="7554596" y="1855687"/>
            <a:ext cx="167100" cy="2565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" name="Google Shape;148;p16"/>
          <p:cNvCxnSpPr/>
          <p:nvPr/>
        </p:nvCxnSpPr>
        <p:spPr>
          <a:xfrm rot="10800000" flipH="1">
            <a:off x="7855332" y="1855828"/>
            <a:ext cx="75300" cy="2478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9" name="Google Shape;149;p16"/>
          <p:cNvSpPr txBox="1"/>
          <p:nvPr/>
        </p:nvSpPr>
        <p:spPr>
          <a:xfrm>
            <a:off x="614975" y="2411275"/>
            <a:ext cx="16329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Inflow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16"/>
          <p:cNvSpPr txBox="1"/>
          <p:nvPr/>
        </p:nvSpPr>
        <p:spPr>
          <a:xfrm>
            <a:off x="2544050" y="4190566"/>
            <a:ext cx="11499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Star Formation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3938624" y="1519763"/>
            <a:ext cx="12654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Fountain Flow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3901275" y="807450"/>
            <a:ext cx="1340100" cy="12927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16"/>
          <p:cNvSpPr/>
          <p:nvPr/>
        </p:nvSpPr>
        <p:spPr>
          <a:xfrm>
            <a:off x="5293238" y="3724975"/>
            <a:ext cx="1632900" cy="11613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16"/>
          <p:cNvSpPr/>
          <p:nvPr/>
        </p:nvSpPr>
        <p:spPr>
          <a:xfrm>
            <a:off x="5637858" y="3947764"/>
            <a:ext cx="943800" cy="2301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5969434" y="3915975"/>
            <a:ext cx="280500" cy="2937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5534738" y="4344466"/>
            <a:ext cx="11499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Supernovae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5731150" y="3976825"/>
            <a:ext cx="205416" cy="182088"/>
          </a:xfrm>
          <a:prstGeom prst="irregularSeal2">
            <a:avLst/>
          </a:prstGeom>
          <a:solidFill>
            <a:schemeClr val="accent3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16"/>
          <p:cNvSpPr/>
          <p:nvPr/>
        </p:nvSpPr>
        <p:spPr>
          <a:xfrm rot="7857640">
            <a:off x="6282768" y="3971764"/>
            <a:ext cx="205443" cy="182090"/>
          </a:xfrm>
          <a:prstGeom prst="irregularSeal2">
            <a:avLst/>
          </a:prstGeom>
          <a:solidFill>
            <a:schemeClr val="accent3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16"/>
          <p:cNvSpPr txBox="1"/>
          <p:nvPr/>
        </p:nvSpPr>
        <p:spPr>
          <a:xfrm>
            <a:off x="7213763" y="2521016"/>
            <a:ext cx="11499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Outflow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3795075" y="2571750"/>
            <a:ext cx="1552500" cy="11613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4046475" y="2829475"/>
            <a:ext cx="280500" cy="2838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16"/>
          <p:cNvSpPr txBox="1"/>
          <p:nvPr/>
        </p:nvSpPr>
        <p:spPr>
          <a:xfrm>
            <a:off x="3996363" y="3113271"/>
            <a:ext cx="11499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Cosmic Rays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16"/>
          <p:cNvSpPr txBox="1"/>
          <p:nvPr/>
        </p:nvSpPr>
        <p:spPr>
          <a:xfrm>
            <a:off x="4050665" y="2789274"/>
            <a:ext cx="2721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+</a:t>
            </a:r>
            <a:endParaRPr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p16"/>
          <p:cNvSpPr/>
          <p:nvPr/>
        </p:nvSpPr>
        <p:spPr>
          <a:xfrm>
            <a:off x="4390250" y="2835600"/>
            <a:ext cx="756000" cy="274500"/>
          </a:xfrm>
          <a:prstGeom prst="stripedRightArrow">
            <a:avLst>
              <a:gd name="adj1" fmla="val 60109"/>
              <a:gd name="adj2" fmla="val 87951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GeV</a:t>
            </a: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5" name="Google Shape;165;p16"/>
          <p:cNvCxnSpPr/>
          <p:nvPr/>
        </p:nvCxnSpPr>
        <p:spPr>
          <a:xfrm rot="10800000">
            <a:off x="2266350" y="2474400"/>
            <a:ext cx="1510800" cy="448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66" name="Google Shape;166;p16"/>
          <p:cNvCxnSpPr/>
          <p:nvPr/>
        </p:nvCxnSpPr>
        <p:spPr>
          <a:xfrm rot="10800000" flipH="1">
            <a:off x="5408450" y="2550875"/>
            <a:ext cx="1587300" cy="394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7" name="Google Shape;167;p16"/>
          <p:cNvCxnSpPr/>
          <p:nvPr/>
        </p:nvCxnSpPr>
        <p:spPr>
          <a:xfrm>
            <a:off x="5211375" y="3623875"/>
            <a:ext cx="240900" cy="2517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68" name="Google Shape;168;p16"/>
          <p:cNvCxnSpPr/>
          <p:nvPr/>
        </p:nvCxnSpPr>
        <p:spPr>
          <a:xfrm flipH="1">
            <a:off x="3711575" y="3580075"/>
            <a:ext cx="251700" cy="251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9" name="Google Shape;169;p16"/>
          <p:cNvCxnSpPr/>
          <p:nvPr/>
        </p:nvCxnSpPr>
        <p:spPr>
          <a:xfrm rot="10800000">
            <a:off x="4576375" y="2211650"/>
            <a:ext cx="0" cy="295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0" name="Google Shape;170;p16"/>
          <p:cNvSpPr txBox="1"/>
          <p:nvPr/>
        </p:nvSpPr>
        <p:spPr>
          <a:xfrm>
            <a:off x="2824375" y="2270875"/>
            <a:ext cx="3942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6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16"/>
          <p:cNvSpPr txBox="1"/>
          <p:nvPr/>
        </p:nvSpPr>
        <p:spPr>
          <a:xfrm>
            <a:off x="4585250" y="2111550"/>
            <a:ext cx="3942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6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16"/>
          <p:cNvSpPr txBox="1"/>
          <p:nvPr/>
        </p:nvSpPr>
        <p:spPr>
          <a:xfrm>
            <a:off x="5913950" y="2411675"/>
            <a:ext cx="3942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6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16"/>
          <p:cNvSpPr txBox="1"/>
          <p:nvPr/>
        </p:nvSpPr>
        <p:spPr>
          <a:xfrm>
            <a:off x="3537075" y="3332475"/>
            <a:ext cx="3942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6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>
            <a:spLocks noGrp="1"/>
          </p:cNvSpPr>
          <p:nvPr>
            <p:ph type="title"/>
          </p:nvPr>
        </p:nvSpPr>
        <p:spPr>
          <a:xfrm>
            <a:off x="226078" y="332058"/>
            <a:ext cx="2808000" cy="11284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</a:t>
            </a:r>
            <a:r>
              <a:rPr lang="en" i="1"/>
              <a:t>I</a:t>
            </a:r>
            <a:r>
              <a:rPr lang="en"/>
              <a:t> mean by Cosmic Ray (CR)?</a:t>
            </a:r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1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dirty="0"/>
              <a:t>Relativistic, charged particles found throughout the universe.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dirty="0"/>
              <a:t>Accelerated at shock fronts around supernova remnants.</a:t>
            </a:r>
            <a:endParaRPr dirty="0"/>
          </a:p>
          <a:p>
            <a:pPr>
              <a:buChar char="-"/>
            </a:pPr>
            <a:r>
              <a:rPr lang="en" b="1" dirty="0"/>
              <a:t>~GeV protons are dynamically significant</a:t>
            </a:r>
            <a:r>
              <a:rPr lang="en" dirty="0"/>
              <a:t>, often traced by electrons that are observable in the radio.</a:t>
            </a:r>
            <a:endParaRPr dirty="0"/>
          </a:p>
        </p:txBody>
      </p:sp>
      <p:pic>
        <p:nvPicPr>
          <p:cNvPr id="181" name="Google Shape;1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7375" y="307250"/>
            <a:ext cx="4931850" cy="4239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 txBox="1"/>
          <p:nvPr/>
        </p:nvSpPr>
        <p:spPr>
          <a:xfrm>
            <a:off x="3837375" y="4546925"/>
            <a:ext cx="49320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Winner et. al. (2019), with data from Dyer et. al. (2009)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17"/>
          <p:cNvSpPr txBox="1"/>
          <p:nvPr/>
        </p:nvSpPr>
        <p:spPr>
          <a:xfrm>
            <a:off x="6111275" y="307250"/>
            <a:ext cx="1116600" cy="42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SN1006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Rays in Galaxies</a:t>
            </a:r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body" idx="1"/>
          </p:nvPr>
        </p:nvSpPr>
        <p:spPr>
          <a:xfrm>
            <a:off x="167100" y="1919075"/>
            <a:ext cx="4100100" cy="20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Equipartition with other energy densities in the ISM.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Provide a source of </a:t>
            </a:r>
            <a:r>
              <a:rPr lang="en" sz="1400" b="1"/>
              <a:t>pressure</a:t>
            </a:r>
            <a:r>
              <a:rPr lang="en" sz="1400"/>
              <a:t>, contribute to heating, drive molecular chemistry, trace magnetic field topology.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Notably, </a:t>
            </a:r>
            <a:r>
              <a:rPr lang="en" sz="1400" b="1"/>
              <a:t>cosmic rays can exchange momentum and energy with the gas</a:t>
            </a:r>
            <a:r>
              <a:rPr lang="en" sz="1400"/>
              <a:t> </a:t>
            </a:r>
            <a:r>
              <a:rPr lang="en" sz="1400" b="1"/>
              <a:t>over long time and distance scales.</a:t>
            </a:r>
            <a:endParaRPr sz="1400"/>
          </a:p>
        </p:txBody>
      </p:sp>
      <p:pic>
        <p:nvPicPr>
          <p:cNvPr id="190" name="Google Shape;1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6997" y="1817200"/>
            <a:ext cx="3155753" cy="24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92" name="Google Shape;192;p18"/>
          <p:cNvSpPr txBox="1"/>
          <p:nvPr/>
        </p:nvSpPr>
        <p:spPr>
          <a:xfrm>
            <a:off x="5437000" y="4228725"/>
            <a:ext cx="31218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Ryden &amp; Pogge: Interstellar and Intergalactic Medium (2021) with data adapted from Draine (2011), with cosmic ray data from Voyager measurements (Webber &amp; Yushak 1983).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18"/>
          <p:cNvSpPr/>
          <p:nvPr/>
        </p:nvSpPr>
        <p:spPr>
          <a:xfrm>
            <a:off x="5482925" y="3652400"/>
            <a:ext cx="2672100" cy="208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>
            <a:spLocks noGrp="1"/>
          </p:cNvSpPr>
          <p:nvPr>
            <p:ph type="title"/>
          </p:nvPr>
        </p:nvSpPr>
        <p:spPr>
          <a:xfrm>
            <a:off x="226078" y="265124"/>
            <a:ext cx="2808000" cy="12005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Ray-Driven Galactic Winds</a:t>
            </a:r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11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CRs drive an outflow by establishing a pressure gradient.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CR-driven winds are able to lift more material into the CGM than thermally-driven winds.</a:t>
            </a:r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01" name="Google Shape;201;p19"/>
          <p:cNvPicPr preferRelativeResize="0"/>
          <p:nvPr/>
        </p:nvPicPr>
        <p:blipFill rotWithShape="1">
          <a:blip r:embed="rId3">
            <a:alphaModFix/>
          </a:blip>
          <a:srcRect r="47600"/>
          <a:stretch/>
        </p:blipFill>
        <p:spPr>
          <a:xfrm>
            <a:off x="6555188" y="182875"/>
            <a:ext cx="2285999" cy="257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3474" y="861825"/>
            <a:ext cx="2245542" cy="341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/>
          <p:cNvPicPr preferRelativeResize="0"/>
          <p:nvPr/>
        </p:nvPicPr>
        <p:blipFill rotWithShape="1">
          <a:blip r:embed="rId5">
            <a:alphaModFix/>
          </a:blip>
          <a:srcRect b="1156"/>
          <a:stretch/>
        </p:blipFill>
        <p:spPr>
          <a:xfrm>
            <a:off x="5629038" y="861825"/>
            <a:ext cx="880400" cy="341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9"/>
          <p:cNvPicPr preferRelativeResize="0"/>
          <p:nvPr/>
        </p:nvPicPr>
        <p:blipFill rotWithShape="1">
          <a:blip r:embed="rId3">
            <a:alphaModFix/>
          </a:blip>
          <a:srcRect l="53626" t="17040" r="3118" b="9569"/>
          <a:stretch/>
        </p:blipFill>
        <p:spPr>
          <a:xfrm>
            <a:off x="6858832" y="630040"/>
            <a:ext cx="1887039" cy="189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9"/>
          <p:cNvPicPr preferRelativeResize="0"/>
          <p:nvPr/>
        </p:nvPicPr>
        <p:blipFill rotWithShape="1">
          <a:blip r:embed="rId3">
            <a:alphaModFix/>
          </a:blip>
          <a:srcRect t="15817" r="47600"/>
          <a:stretch/>
        </p:blipFill>
        <p:spPr>
          <a:xfrm>
            <a:off x="6555188" y="2791472"/>
            <a:ext cx="2285999" cy="216914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9"/>
          <p:cNvSpPr txBox="1"/>
          <p:nvPr/>
        </p:nvSpPr>
        <p:spPr>
          <a:xfrm>
            <a:off x="3383475" y="4281675"/>
            <a:ext cx="31260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Armillotta et al. (2024)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19"/>
          <p:cNvSpPr txBox="1"/>
          <p:nvPr/>
        </p:nvSpPr>
        <p:spPr>
          <a:xfrm>
            <a:off x="6555200" y="4856725"/>
            <a:ext cx="31260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Thomas et al. (2024)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8" name="Google Shape;208;p19"/>
          <p:cNvCxnSpPr/>
          <p:nvPr/>
        </p:nvCxnSpPr>
        <p:spPr>
          <a:xfrm>
            <a:off x="4013400" y="3799225"/>
            <a:ext cx="1305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9" name="Google Shape;209;p19"/>
          <p:cNvSpPr txBox="1"/>
          <p:nvPr/>
        </p:nvSpPr>
        <p:spPr>
          <a:xfrm>
            <a:off x="4020850" y="3505350"/>
            <a:ext cx="1317300" cy="2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 Pressure Gradient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Outflow Diagnostics</a:t>
            </a:r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body" idx="1"/>
          </p:nvPr>
        </p:nvSpPr>
        <p:spPr>
          <a:xfrm>
            <a:off x="226075" y="1384588"/>
            <a:ext cx="2808000" cy="18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Mass and energy loading factors tell us about the efficacy of feedback in driving outflows.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CR-driven winds have higher mass loading factors than pure MHD winds, and also primarily contain energy as CRs.</a:t>
            </a:r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17" name="Google Shape;2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075" y="3396625"/>
            <a:ext cx="1065950" cy="5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00" y="4079541"/>
            <a:ext cx="2767375" cy="59723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"/>
          <p:cNvSpPr txBox="1"/>
          <p:nvPr/>
        </p:nvSpPr>
        <p:spPr>
          <a:xfrm>
            <a:off x="4773475" y="4886836"/>
            <a:ext cx="31260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Thomas et al. (2024)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0" name="Google Shape;2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2625" y="2165350"/>
            <a:ext cx="3003475" cy="279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2625" y="274425"/>
            <a:ext cx="2942024" cy="192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5076" y="382600"/>
            <a:ext cx="762275" cy="3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GeV Cosmic Ray Transport</a:t>
            </a:r>
            <a:endParaRPr dirty="0"/>
          </a:p>
        </p:txBody>
      </p:sp>
      <p:sp>
        <p:nvSpPr>
          <p:cNvPr id="228" name="Google Shape;228;p2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521C58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26BE15"/>
      </a:accent2>
      <a:accent3>
        <a:srgbClr val="B311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30</Slides>
  <Notes>30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Material</vt:lpstr>
      <vt:lpstr>Simulating Cosmic Ray Feedback in the Resolved ISM:  Star Formation and Outflows</vt:lpstr>
      <vt:lpstr>Quick review of galactic feedback</vt:lpstr>
      <vt:lpstr>Galactic Feedback (Before Cosmic Rays)</vt:lpstr>
      <vt:lpstr>Galactic Feedback (With Cosmic Rays)</vt:lpstr>
      <vt:lpstr>What do I mean by Cosmic Ray (CR)?</vt:lpstr>
      <vt:lpstr>Cosmic Rays in Galaxies</vt:lpstr>
      <vt:lpstr>Cosmic Ray-Driven Galactic Winds</vt:lpstr>
      <vt:lpstr>Outflow Diagnostics</vt:lpstr>
      <vt:lpstr>GeV Cosmic Ray Transport</vt:lpstr>
      <vt:lpstr>CR Transport</vt:lpstr>
      <vt:lpstr>CR Transport: Damping Processes</vt:lpstr>
      <vt:lpstr>The Questions:</vt:lpstr>
      <vt:lpstr>Model</vt:lpstr>
      <vt:lpstr>ISM Tallbox</vt:lpstr>
      <vt:lpstr>Alfvén-Wave Regulated CRMHD</vt:lpstr>
      <vt:lpstr>4 Cases</vt:lpstr>
      <vt:lpstr>Results</vt:lpstr>
      <vt:lpstr>PowerPoint Presentation</vt:lpstr>
      <vt:lpstr>Column Density</vt:lpstr>
      <vt:lpstr>Temperature Profiles</vt:lpstr>
      <vt:lpstr>Star Formation Rate</vt:lpstr>
      <vt:lpstr>Star Forming Conditions</vt:lpstr>
      <vt:lpstr>Outflow &amp; Loading Factors</vt:lpstr>
      <vt:lpstr>Outflow Phase</vt:lpstr>
      <vt:lpstr>Driving Multiphase Outflows</vt:lpstr>
      <vt:lpstr>In-Progress Work</vt:lpstr>
      <vt:lpstr>Cosmic Ray Bottlenecks</vt:lpstr>
      <vt:lpstr>Gamma Rays and Calorimetry</vt:lpstr>
      <vt:lpstr>Star Clusters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31</cp:revision>
  <dcterms:modified xsi:type="dcterms:W3CDTF">2025-01-07T13:48:23Z</dcterms:modified>
</cp:coreProperties>
</file>