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.fntdata"/><Relationship Id="rId6" Type="http://schemas.openxmlformats.org/officeDocument/2006/relationships/slide" Target="slides/slide1.xml"/><Relationship Id="rId18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94cf052f5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94cf052f5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cd80f264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0cd80f264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d30a0007a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0d30a0007a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6d7b8ec3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6d7b8ec3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6bcecb5f4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6bcecb5f4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94cf052f5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c94cf052f5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c906df53b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c906df53b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6bcecb5f4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6bcecb5f4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cd80f2646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cd80f2646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6bcecb5f4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6bcecb5f4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2a85d7b33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2a85d7b33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cd80f264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0cd80f264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296250"/>
            <a:ext cx="8222100" cy="24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"/>
          <p:cNvSpPr txBox="1"/>
          <p:nvPr>
            <p:ph idx="2" type="subTitle"/>
          </p:nvPr>
        </p:nvSpPr>
        <p:spPr>
          <a:xfrm>
            <a:off x="390525" y="340138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48" name="Google Shape;48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astro.brsike.com/aas2025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ctrTitle"/>
          </p:nvPr>
        </p:nvSpPr>
        <p:spPr>
          <a:xfrm>
            <a:off x="178600" y="282400"/>
            <a:ext cx="5054700" cy="33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Too Hot, Too Cold, or Just Right? Simulating Cosmic Ray-Driven Galactic Winds with Resolved ISM and Ion-Neutral Damping</a:t>
            </a:r>
            <a:endParaRPr sz="3600"/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230350" y="3730125"/>
            <a:ext cx="5103600" cy="9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Brandon Sike</a:t>
            </a:r>
            <a:r>
              <a:rPr lang="en" sz="1100"/>
              <a:t> (UM), </a:t>
            </a:r>
            <a:r>
              <a:rPr lang="en" sz="1100"/>
              <a:t>Mateusz Ruszkowski (UM), </a:t>
            </a:r>
            <a:r>
              <a:rPr lang="en" sz="1100"/>
              <a:t>Christoph Pfrommer (AIP), Timon Thomas (AIP), Matthias Weber (AIP), Peng Oh (UCSB), Oleg Gnedin (UM), Bill Chen (UM), with funding from NSF, ACCESS, NASA, and UM.</a:t>
            </a:r>
            <a:endParaRPr sz="1100"/>
          </a:p>
        </p:txBody>
      </p:sp>
      <p:sp>
        <p:nvSpPr>
          <p:cNvPr id="70" name="Google Shape;70;p13"/>
          <p:cNvSpPr txBox="1"/>
          <p:nvPr>
            <p:ph idx="2" type="subTitle"/>
          </p:nvPr>
        </p:nvSpPr>
        <p:spPr>
          <a:xfrm>
            <a:off x="154150" y="4675825"/>
            <a:ext cx="48183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AAS 245 Winter; January 14, 2025</a:t>
            </a:r>
            <a:endParaRPr sz="800"/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3">
            <a:alphaModFix/>
          </a:blip>
          <a:srcRect b="26185" l="0" r="0" t="25704"/>
          <a:stretch/>
        </p:blipFill>
        <p:spPr>
          <a:xfrm>
            <a:off x="5346650" y="0"/>
            <a:ext cx="13364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 rotWithShape="1">
          <a:blip r:embed="rId4">
            <a:alphaModFix/>
          </a:blip>
          <a:srcRect b="21955" l="56944" r="30324" t="29046"/>
          <a:stretch/>
        </p:blipFill>
        <p:spPr>
          <a:xfrm flipH="1">
            <a:off x="6822572" y="0"/>
            <a:ext cx="1336428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3"/>
          <p:cNvCxnSpPr/>
          <p:nvPr/>
        </p:nvCxnSpPr>
        <p:spPr>
          <a:xfrm>
            <a:off x="408325" y="3671025"/>
            <a:ext cx="44271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 Forming Conditions</a:t>
            </a:r>
            <a:endParaRPr/>
          </a:p>
        </p:txBody>
      </p:sp>
      <p:sp>
        <p:nvSpPr>
          <p:cNvPr id="170" name="Google Shape;170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6100" y="1029550"/>
            <a:ext cx="1898174" cy="138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6100" y="2908234"/>
            <a:ext cx="1898174" cy="13881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2"/>
          <p:cNvCxnSpPr>
            <a:stCxn id="174" idx="1"/>
            <a:endCxn id="172" idx="0"/>
          </p:cNvCxnSpPr>
          <p:nvPr/>
        </p:nvCxnSpPr>
        <p:spPr>
          <a:xfrm>
            <a:off x="7915175" y="2494525"/>
            <a:ext cx="0" cy="4137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22"/>
          <p:cNvSpPr txBox="1"/>
          <p:nvPr/>
        </p:nvSpPr>
        <p:spPr>
          <a:xfrm>
            <a:off x="7915175" y="2341525"/>
            <a:ext cx="10671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Add IND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2"/>
          <p:cNvSpPr txBox="1"/>
          <p:nvPr>
            <p:ph idx="1" type="body"/>
          </p:nvPr>
        </p:nvSpPr>
        <p:spPr>
          <a:xfrm>
            <a:off x="226075" y="1465800"/>
            <a:ext cx="2808000" cy="27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Amount of mass above the star formation threshold is directly linked to the SFR.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CRs reduce the amount of star-forming gas.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IND decouples CRs from dense, neutral gas, allowing gas to reach star-forming densities with less resistance.</a:t>
            </a:r>
            <a:endParaRPr b="1" sz="1400"/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7403" y="152400"/>
            <a:ext cx="324192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 Loading Factors</a:t>
            </a:r>
            <a:endParaRPr/>
          </a:p>
        </p:txBody>
      </p:sp>
      <p:sp>
        <p:nvSpPr>
          <p:cNvPr id="182" name="Google Shape;182;p23"/>
          <p:cNvSpPr txBox="1"/>
          <p:nvPr>
            <p:ph idx="1" type="body"/>
          </p:nvPr>
        </p:nvSpPr>
        <p:spPr>
          <a:xfrm>
            <a:off x="226075" y="1311200"/>
            <a:ext cx="2808000" cy="29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MHD case has the lowest mass-loading factors, and the outflow becomes very weak by |z|=3kpc.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SFRs are not different enough to explain the differences in mass loading factors.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/>
              <a:t>Ion-neutral damping does not prevent CRs from expelling mass in the outflow.</a:t>
            </a:r>
            <a:endParaRPr b="1"/>
          </a:p>
        </p:txBody>
      </p:sp>
      <p:sp>
        <p:nvSpPr>
          <p:cNvPr id="183" name="Google Shape;183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000" y="152400"/>
            <a:ext cx="405241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213" y="3802725"/>
            <a:ext cx="1939737" cy="95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91" name="Google Shape;191;p2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Ion-neutral damping does not prevent CRs from providing effective feedback.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Ion-neutral damping reduces the effect of CRs on the SFR.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Full-physics CR-driven wind is primarily warm with moderate mass loading.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See </a:t>
            </a:r>
            <a:r>
              <a:rPr lang="en" u="sng">
                <a:solidFill>
                  <a:schemeClr val="hlink"/>
                </a:solidFill>
                <a:hlinkClick r:id="rId3"/>
              </a:rPr>
              <a:t>astro.brsike.com/aas2025</a:t>
            </a:r>
            <a:r>
              <a:rPr lang="en"/>
              <a:t> for slides and contact information</a:t>
            </a:r>
            <a:endParaRPr/>
          </a:p>
        </p:txBody>
      </p:sp>
      <p:sp>
        <p:nvSpPr>
          <p:cNvPr id="192" name="Google Shape;192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Rays in Galaxies</a:t>
            </a:r>
            <a:endParaRPr/>
          </a:p>
        </p:txBody>
      </p:sp>
      <p:sp>
        <p:nvSpPr>
          <p:cNvPr id="79" name="Google Shape;79;p14"/>
          <p:cNvSpPr txBox="1"/>
          <p:nvPr>
            <p:ph idx="1" type="body"/>
          </p:nvPr>
        </p:nvSpPr>
        <p:spPr>
          <a:xfrm>
            <a:off x="167100" y="1919075"/>
            <a:ext cx="41001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Relativistic, charged particles which behave as a fluid over galactic scales.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Equipartition with other energy densities in the ISM.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Provide a source of </a:t>
            </a:r>
            <a:r>
              <a:rPr b="1" lang="en" sz="1400"/>
              <a:t>pressure</a:t>
            </a:r>
            <a:r>
              <a:rPr lang="en" sz="1400"/>
              <a:t>, contribute to heating, drive molecular chemistry, trace magnetic field topology.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Notably, </a:t>
            </a:r>
            <a:r>
              <a:rPr b="1" lang="en" sz="1400"/>
              <a:t>cosmic rays can exchange momentum and energy with the gas</a:t>
            </a:r>
            <a:r>
              <a:rPr lang="en" sz="1400"/>
              <a:t> </a:t>
            </a:r>
            <a:r>
              <a:rPr b="1" lang="en" sz="1400"/>
              <a:t>over long time and distance scales.</a:t>
            </a:r>
            <a:endParaRPr sz="1400"/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997" y="1817200"/>
            <a:ext cx="3155753" cy="24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5437000" y="4228725"/>
            <a:ext cx="31218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Ryden &amp; Pogge: Interstellar and Intergalactic Medium (2021) with data adapted from Draine (2011), with cosmic ray data from Voyager measurements (Webber &amp; Yushak 1983).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5482925" y="3652400"/>
            <a:ext cx="2672100" cy="208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 Transport: Ion-neutral damping</a:t>
            </a:r>
            <a:endParaRPr/>
          </a:p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5"/>
          <p:cNvSpPr txBox="1"/>
          <p:nvPr>
            <p:ph idx="4294967295" type="body"/>
          </p:nvPr>
        </p:nvSpPr>
        <p:spPr>
          <a:xfrm>
            <a:off x="460950" y="813797"/>
            <a:ext cx="8222100" cy="7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/>
              <a:t>Ion neutral damping (IND) is ~frictional loss from self-confining Alfvén waves by ion/neutral collisions. The loss of these self-confining Alfvén waves </a:t>
            </a:r>
            <a:r>
              <a:rPr b="1" lang="en" sz="1500"/>
              <a:t>decouples CRs from neutral regions</a:t>
            </a:r>
            <a:r>
              <a:rPr lang="en" sz="1500"/>
              <a:t>.</a:t>
            </a:r>
            <a:endParaRPr sz="1500"/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069025"/>
            <a:ext cx="3474675" cy="25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1275" y="2069025"/>
            <a:ext cx="3474675" cy="2541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5"/>
          <p:cNvCxnSpPr/>
          <p:nvPr/>
        </p:nvCxnSpPr>
        <p:spPr>
          <a:xfrm>
            <a:off x="3829600" y="3605500"/>
            <a:ext cx="13173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" name="Google Shape;94;p15"/>
          <p:cNvSpPr txBox="1"/>
          <p:nvPr/>
        </p:nvSpPr>
        <p:spPr>
          <a:xfrm>
            <a:off x="3917675" y="3142763"/>
            <a:ext cx="114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Add IND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5" name="Google Shape;95;p15"/>
          <p:cNvCxnSpPr/>
          <p:nvPr/>
        </p:nvCxnSpPr>
        <p:spPr>
          <a:xfrm>
            <a:off x="792150" y="2689750"/>
            <a:ext cx="803100" cy="142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" name="Google Shape;96;p15"/>
          <p:cNvCxnSpPr/>
          <p:nvPr/>
        </p:nvCxnSpPr>
        <p:spPr>
          <a:xfrm flipH="1">
            <a:off x="2462700" y="2661325"/>
            <a:ext cx="895500" cy="14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" name="Google Shape;97;p15"/>
          <p:cNvCxnSpPr/>
          <p:nvPr/>
        </p:nvCxnSpPr>
        <p:spPr>
          <a:xfrm>
            <a:off x="792150" y="3908950"/>
            <a:ext cx="803100" cy="1422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" name="Google Shape;98;p15"/>
          <p:cNvCxnSpPr/>
          <p:nvPr/>
        </p:nvCxnSpPr>
        <p:spPr>
          <a:xfrm flipH="1">
            <a:off x="2462700" y="3880525"/>
            <a:ext cx="895500" cy="1494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" name="Google Shape;99;p15"/>
          <p:cNvCxnSpPr/>
          <p:nvPr/>
        </p:nvCxnSpPr>
        <p:spPr>
          <a:xfrm>
            <a:off x="5668950" y="2689750"/>
            <a:ext cx="803100" cy="142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0" name="Google Shape;100;p15"/>
          <p:cNvCxnSpPr/>
          <p:nvPr/>
        </p:nvCxnSpPr>
        <p:spPr>
          <a:xfrm flipH="1">
            <a:off x="7339500" y="2661325"/>
            <a:ext cx="895500" cy="14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" name="Google Shape;101;p15"/>
          <p:cNvSpPr txBox="1"/>
          <p:nvPr/>
        </p:nvSpPr>
        <p:spPr>
          <a:xfrm>
            <a:off x="6741700" y="3926575"/>
            <a:ext cx="4548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X</a:t>
            </a:r>
            <a:endParaRPr sz="1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Questions:</a:t>
            </a:r>
            <a:endParaRPr/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How does CR feedback affect the steady-state SFR and galactic outflow?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How do CRs interact with multiphase gas in the wind?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 u="sng"/>
              <a:t>Does ion-neutral damping prevent CRs from providing effective feedback?</a:t>
            </a:r>
            <a:endParaRPr b="1" u="sng"/>
          </a:p>
        </p:txBody>
      </p:sp>
      <p:sp>
        <p:nvSpPr>
          <p:cNvPr id="108" name="Google Shape;108;p1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Model: ISM Tallbox</a:t>
            </a:r>
            <a:endParaRPr/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Use AREPO (Springel 2010).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1 kpc * 1 kpc * 8 kpc.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Σgas = 10 Msun / pc^2.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10 Msun resolution in the ISM.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~3 pc resolution in the wind.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Live MHD, stellar feedback.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Nonequilibrium ionization model CRISP.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Two-moment CR transport model following self-confined behavior.</a:t>
            </a:r>
            <a:endParaRPr/>
          </a:p>
        </p:txBody>
      </p:sp>
      <p:grpSp>
        <p:nvGrpSpPr>
          <p:cNvPr id="115" name="Google Shape;115;p17"/>
          <p:cNvGrpSpPr/>
          <p:nvPr/>
        </p:nvGrpSpPr>
        <p:grpSpPr>
          <a:xfrm>
            <a:off x="7303650" y="160050"/>
            <a:ext cx="1327425" cy="4823400"/>
            <a:chOff x="7608450" y="160050"/>
            <a:chExt cx="1327425" cy="4823400"/>
          </a:xfrm>
        </p:grpSpPr>
        <p:sp>
          <p:nvSpPr>
            <p:cNvPr id="116" name="Google Shape;116;p17"/>
            <p:cNvSpPr/>
            <p:nvPr/>
          </p:nvSpPr>
          <p:spPr>
            <a:xfrm>
              <a:off x="7608450" y="2467650"/>
              <a:ext cx="1327200" cy="203400"/>
            </a:xfrm>
            <a:prstGeom prst="parallelogram">
              <a:avLst>
                <a:gd fmla="val 171687" name="adj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7608450" y="355700"/>
              <a:ext cx="980400" cy="2307600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18" name="Google Shape;118;p17"/>
            <p:cNvCxnSpPr/>
            <p:nvPr/>
          </p:nvCxnSpPr>
          <p:spPr>
            <a:xfrm rot="10800000">
              <a:off x="8935650" y="160050"/>
              <a:ext cx="0" cy="230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" name="Google Shape;119;p17"/>
            <p:cNvCxnSpPr/>
            <p:nvPr/>
          </p:nvCxnSpPr>
          <p:spPr>
            <a:xfrm rot="10800000">
              <a:off x="7960225" y="160050"/>
              <a:ext cx="0" cy="230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120" name="Google Shape;120;p17"/>
            <p:cNvSpPr/>
            <p:nvPr/>
          </p:nvSpPr>
          <p:spPr>
            <a:xfrm>
              <a:off x="7608450" y="160050"/>
              <a:ext cx="1327200" cy="203400"/>
            </a:xfrm>
            <a:prstGeom prst="parallelogram">
              <a:avLst>
                <a:gd fmla="val 171687" name="adj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7608450" y="2663300"/>
              <a:ext cx="980400" cy="2307600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22" name="Google Shape;122;p17"/>
            <p:cNvCxnSpPr/>
            <p:nvPr/>
          </p:nvCxnSpPr>
          <p:spPr>
            <a:xfrm rot="10800000">
              <a:off x="8935650" y="2467650"/>
              <a:ext cx="0" cy="230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" name="Google Shape;123;p17"/>
            <p:cNvCxnSpPr/>
            <p:nvPr/>
          </p:nvCxnSpPr>
          <p:spPr>
            <a:xfrm rot="10800000">
              <a:off x="7960225" y="2467650"/>
              <a:ext cx="0" cy="2307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24" name="Google Shape;124;p17"/>
            <p:cNvCxnSpPr/>
            <p:nvPr/>
          </p:nvCxnSpPr>
          <p:spPr>
            <a:xfrm flipH="1" rot="10800000">
              <a:off x="8588775" y="4769675"/>
              <a:ext cx="347100" cy="208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5" name="Google Shape;125;p17"/>
            <p:cNvCxnSpPr/>
            <p:nvPr/>
          </p:nvCxnSpPr>
          <p:spPr>
            <a:xfrm flipH="1" rot="10800000">
              <a:off x="7608450" y="4775250"/>
              <a:ext cx="347100" cy="208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26" name="Google Shape;126;p17"/>
            <p:cNvCxnSpPr/>
            <p:nvPr/>
          </p:nvCxnSpPr>
          <p:spPr>
            <a:xfrm>
              <a:off x="7964125" y="4778350"/>
              <a:ext cx="971700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 b="17908" l="11371" r="15029" t="7719"/>
          <a:stretch/>
        </p:blipFill>
        <p:spPr>
          <a:xfrm>
            <a:off x="3973400" y="680488"/>
            <a:ext cx="2567949" cy="263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4">
            <a:alphaModFix/>
          </a:blip>
          <a:srcRect b="14275" l="0" r="0" t="13334"/>
          <a:stretch/>
        </p:blipFill>
        <p:spPr>
          <a:xfrm>
            <a:off x="3973400" y="3722333"/>
            <a:ext cx="2567949" cy="74067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/>
          <p:nvPr/>
        </p:nvSpPr>
        <p:spPr>
          <a:xfrm>
            <a:off x="5665125" y="2176350"/>
            <a:ext cx="273900" cy="270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5760550" y="3808550"/>
            <a:ext cx="178500" cy="590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3973400" y="3317850"/>
            <a:ext cx="2568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Face-on spiral galaxy NGC 3982, NASA, ESA, and the Hubble Heritage Team (STScI/AURA)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3973375" y="4473900"/>
            <a:ext cx="2568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Edge-on spiral galaxy NGC 5907, ESA/Hubble &amp; NASA, R. de Jong. Acknowledgement: Judy Schmidt (Geckzilla)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Cases</a:t>
            </a:r>
            <a:endParaRPr/>
          </a:p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(“MHD”): No CRs.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(“CRMHD”): Add CRs with </a:t>
            </a:r>
            <a:r>
              <a:rPr b="1" lang="en"/>
              <a:t>u</a:t>
            </a:r>
            <a:r>
              <a:rPr b="1" lang="en"/>
              <a:t>niform coupling of CRs to gas.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(“CRMHD+IND”): Add ion-neutral damping; </a:t>
            </a:r>
            <a:r>
              <a:rPr b="1" lang="en"/>
              <a:t>CRs decouple from neutral gas.</a:t>
            </a:r>
            <a:endParaRPr b="1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“Full physics,” expected to be most realistic.</a:t>
            </a:r>
            <a:endParaRPr/>
          </a:p>
        </p:txBody>
      </p:sp>
      <p:sp>
        <p:nvSpPr>
          <p:cNvPr id="140" name="Google Shape;140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title"/>
          </p:nvPr>
        </p:nvSpPr>
        <p:spPr>
          <a:xfrm>
            <a:off x="460950" y="7699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146" name="Google Shape;146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235725"/>
            <a:ext cx="7873150" cy="20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4328575"/>
            <a:ext cx="586740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Produce a variety of multiphase galactic winds and ISMs.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Immediate visual differences between the three cases, primarily in the wind but also in the ISM.</a:t>
            </a:r>
            <a:endParaRPr/>
          </a:p>
        </p:txBody>
      </p:sp>
      <p:sp>
        <p:nvSpPr>
          <p:cNvPr id="154" name="Google Shape;154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155" name="Google Shape;155;p20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Slices</a:t>
            </a:r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975" y="0"/>
            <a:ext cx="467636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MHD is the hottest; supernovae-driven.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CRs in CRMHD can couple to cold gas in the wind, CRs in CRMHD+IND cannot.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/>
              <a:t>CRs make the wind colder, IND</a:t>
            </a:r>
            <a:r>
              <a:rPr b="1" lang="en"/>
              <a:t> makes the wind moderately warmer</a:t>
            </a:r>
            <a:r>
              <a:rPr lang="en"/>
              <a:t>.</a:t>
            </a:r>
            <a:endParaRPr/>
          </a:p>
        </p:txBody>
      </p:sp>
      <p:sp>
        <p:nvSpPr>
          <p:cNvPr id="162" name="Google Shape;162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163" name="Google Shape;163;p21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Profiles</a:t>
            </a:r>
            <a:endParaRPr/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7475" y="152400"/>
            <a:ext cx="506551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102D53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26BE15"/>
      </a:accent2>
      <a:accent3>
        <a:srgbClr val="B311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